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460" r:id="rId2"/>
    <p:sldId id="417" r:id="rId3"/>
    <p:sldId id="418" r:id="rId4"/>
    <p:sldId id="465" r:id="rId5"/>
    <p:sldId id="466" r:id="rId6"/>
    <p:sldId id="467" r:id="rId7"/>
    <p:sldId id="468" r:id="rId8"/>
    <p:sldId id="469" r:id="rId9"/>
    <p:sldId id="470" r:id="rId10"/>
    <p:sldId id="447" r:id="rId11"/>
    <p:sldId id="449" r:id="rId12"/>
    <p:sldId id="464" r:id="rId13"/>
    <p:sldId id="454" r:id="rId14"/>
    <p:sldId id="458" r:id="rId15"/>
    <p:sldId id="459" r:id="rId16"/>
    <p:sldId id="445" r:id="rId17"/>
    <p:sldId id="442" r:id="rId18"/>
    <p:sldId id="427" r:id="rId19"/>
    <p:sldId id="436" r:id="rId20"/>
    <p:sldId id="428" r:id="rId21"/>
    <p:sldId id="429" r:id="rId22"/>
    <p:sldId id="471" r:id="rId23"/>
  </p:sldIdLst>
  <p:sldSz cx="9144000" cy="6858000" type="screen4x3"/>
  <p:notesSz cx="6858000" cy="9144000"/>
  <p:custDataLst>
    <p:tags r:id="rId2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CC"/>
    <a:srgbClr val="FF33CC"/>
    <a:srgbClr val="CC6600"/>
    <a:srgbClr val="CC3300"/>
    <a:srgbClr val="00CCFF"/>
    <a:srgbClr val="F551ED"/>
    <a:srgbClr val="FFCCFF"/>
    <a:srgbClr val="CCECFF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3" autoAdjust="0"/>
    <p:restoredTop sz="94718" autoAdjust="0"/>
  </p:normalViewPr>
  <p:slideViewPr>
    <p:cSldViewPr>
      <p:cViewPr varScale="1">
        <p:scale>
          <a:sx n="109" d="100"/>
          <a:sy n="109" d="100"/>
        </p:scale>
        <p:origin x="1668" y="7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65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gif>
</file>

<file path=ppt/media/image23.jp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A3822-786E-40D8-8C0A-AA31D0F94858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1E73B-1D90-4BBF-9F87-31F51C96DD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94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DWM</a:t>
            </a:r>
            <a:r>
              <a:rPr lang="en-US" dirty="0" smtClean="0"/>
              <a:t> – Darwin’s name for Evolution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C5349-4E6E-6A4D-A947-BFD20C3650A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60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Maintaining a certain phenotype by selecting against deviations from it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Genetic diversity decreases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traits do not drastically change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9C811C-7DF7-BB48-94C0-A406187E8B8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77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1E73B-1D90-4BBF-9F87-31F51C96DD3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1235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1E73B-1D90-4BBF-9F87-31F51C96DD3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6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14513-33EA-4DB6-B32A-C6495942A8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227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0629E4-599A-4643-96B8-190DF15239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55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BA2380-E591-4A5F-85D6-7FE2B80C4A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194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50800" tIns="50800" rIns="50800" bIns="5080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2" name="Body Level One…"/>
          <p:cNvSpPr txBox="1">
            <a:spLocks noGrp="1"/>
          </p:cNvSpPr>
          <p:nvPr>
            <p:ph type="body" idx="1"/>
          </p:nvPr>
        </p:nvSpPr>
        <p:spPr>
          <a:xfrm>
            <a:off x="891540" y="1943100"/>
            <a:ext cx="7360920" cy="4023360"/>
          </a:xfrm>
          <a:prstGeom prst="rect">
            <a:avLst/>
          </a:prstGeom>
        </p:spPr>
        <p:txBody>
          <a:bodyPr lIns="50800" tIns="50800" rIns="50800" bIns="50800"/>
          <a:lstStyle>
            <a:lvl1pPr marL="800100" indent="-514350">
              <a:spcBef>
                <a:spcPts val="1710"/>
              </a:spcBef>
              <a:defRPr>
                <a:solidFill>
                  <a:srgbClr val="FFFFFF"/>
                </a:solidFill>
              </a:defRPr>
            </a:lvl1pPr>
            <a:lvl2pPr marL="1200150" indent="-514350">
              <a:spcBef>
                <a:spcPts val="1710"/>
              </a:spcBef>
              <a:defRPr>
                <a:solidFill>
                  <a:srgbClr val="FFFFFF"/>
                </a:solidFill>
              </a:defRPr>
            </a:lvl2pPr>
            <a:lvl3pPr marL="1600200" indent="-514350">
              <a:spcBef>
                <a:spcPts val="1710"/>
              </a:spcBef>
              <a:defRPr>
                <a:solidFill>
                  <a:srgbClr val="FFFFFF"/>
                </a:solidFill>
              </a:defRPr>
            </a:lvl3pPr>
            <a:lvl4pPr marL="2000250" indent="-514350">
              <a:spcBef>
                <a:spcPts val="1710"/>
              </a:spcBef>
              <a:defRPr>
                <a:solidFill>
                  <a:srgbClr val="FFFFFF"/>
                </a:solidFill>
              </a:defRPr>
            </a:lvl4pPr>
            <a:lvl5pPr marL="2400300" indent="-514350">
              <a:spcBef>
                <a:spcPts val="1710"/>
              </a:spcBef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34840" y="6503670"/>
            <a:ext cx="262890" cy="274320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06544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FC3670-FAB5-41FF-A8D2-273C7E981F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0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4D1492-A63C-4139-AD46-9E4EA7E1B1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14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10552B-858C-43B8-8208-F3293C73CC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86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0FBDAF-DF34-4CA9-BAD6-9EBEBB2396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113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1FA72A-ACF0-44EB-8D8E-84B26A4218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13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D8D94B-8852-412D-9622-2E64CBD702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926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08D5CB-D027-4268-8B14-85C4001996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34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58884F-0EBE-42C6-95D4-DCBFD2A855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61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ED46A5AB-B265-49B1-A1E0-D64CC9E648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Imagine a population made up of 100 diploid individuals: 40 AA, 40 Aa, and 20 aa…"/>
          <p:cNvSpPr txBox="1">
            <a:spLocks noGrp="1"/>
          </p:cNvSpPr>
          <p:nvPr>
            <p:ph type="body" idx="1"/>
          </p:nvPr>
        </p:nvSpPr>
        <p:spPr>
          <a:xfrm>
            <a:off x="1325880" y="2590800"/>
            <a:ext cx="7360920" cy="162306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Don’t forget Lecture quiz</a:t>
            </a:r>
          </a:p>
          <a:p>
            <a:r>
              <a:rPr lang="en-US" dirty="0" smtClean="0"/>
              <a:t>First midterm in 1 week (look for email announcements)</a:t>
            </a:r>
          </a:p>
        </p:txBody>
      </p:sp>
    </p:spTree>
    <p:extLst>
      <p:ext uri="{BB962C8B-B14F-4D97-AF65-F5344CB8AC3E}">
        <p14:creationId xmlns:p14="http://schemas.microsoft.com/office/powerpoint/2010/main" val="30283103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Evolutionary Processes"/>
          <p:cNvSpPr txBox="1">
            <a:spLocks noGrp="1"/>
          </p:cNvSpPr>
          <p:nvPr>
            <p:ph type="title"/>
          </p:nvPr>
        </p:nvSpPr>
        <p:spPr>
          <a:xfrm>
            <a:off x="609600" y="685800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r>
              <a:rPr lang="en-US" dirty="0" smtClean="0"/>
              <a:t>Mutation</a:t>
            </a:r>
            <a:endParaRPr dirty="0"/>
          </a:p>
        </p:txBody>
      </p:sp>
      <p:sp>
        <p:nvSpPr>
          <p:cNvPr id="138" name="Mutation and sexual recombination produce new variation…"/>
          <p:cNvSpPr txBox="1">
            <a:spLocks noGrp="1"/>
          </p:cNvSpPr>
          <p:nvPr>
            <p:ph type="body" idx="1"/>
          </p:nvPr>
        </p:nvSpPr>
        <p:spPr>
          <a:xfrm>
            <a:off x="381000" y="2133600"/>
            <a:ext cx="5562600" cy="4023360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sz="2400" dirty="0" smtClean="0"/>
              <a:t>Mutation</a:t>
            </a:r>
            <a:r>
              <a:rPr lang="en-US" sz="2400" dirty="0" smtClean="0"/>
              <a:t>s</a:t>
            </a:r>
            <a:r>
              <a:rPr sz="2400" dirty="0" smtClean="0"/>
              <a:t> produce </a:t>
            </a:r>
            <a:r>
              <a:rPr sz="2400" dirty="0"/>
              <a:t>new </a:t>
            </a:r>
            <a:r>
              <a:rPr sz="2400" dirty="0" smtClean="0"/>
              <a:t>variation</a:t>
            </a:r>
            <a:endParaRPr lang="en-US" sz="2400" dirty="0" smtClean="0"/>
          </a:p>
          <a:p>
            <a:pPr>
              <a:defRPr b="1"/>
            </a:pPr>
            <a:r>
              <a:rPr lang="en-US" sz="2400" dirty="0"/>
              <a:t>O</a:t>
            </a:r>
            <a:r>
              <a:rPr lang="en-US" sz="2400" dirty="0" smtClean="0"/>
              <a:t>ften </a:t>
            </a:r>
            <a:r>
              <a:rPr lang="en-US" sz="2400" dirty="0"/>
              <a:t>caused by </a:t>
            </a:r>
            <a:r>
              <a:rPr lang="en-US" sz="2400" dirty="0">
                <a:solidFill>
                  <a:srgbClr val="FF0000"/>
                </a:solidFill>
              </a:rPr>
              <a:t>DNA polymerase* </a:t>
            </a:r>
            <a:r>
              <a:rPr lang="en-US" sz="2400" dirty="0"/>
              <a:t>errors in </a:t>
            </a:r>
            <a:r>
              <a:rPr lang="en-US" sz="2400" dirty="0" smtClean="0"/>
              <a:t>DNA </a:t>
            </a:r>
            <a:r>
              <a:rPr lang="en-US" sz="2400" dirty="0"/>
              <a:t>synthesis </a:t>
            </a:r>
            <a:r>
              <a:rPr lang="en-US" sz="2400" dirty="0" smtClean="0"/>
              <a:t>(or DNA repair)                                     </a:t>
            </a:r>
            <a:endParaRPr lang="en-US" sz="2400" dirty="0"/>
          </a:p>
          <a:p>
            <a:pPr marL="285750" indent="0">
              <a:buNone/>
              <a:defRPr b="1"/>
            </a:pPr>
            <a:r>
              <a:rPr lang="en-US" sz="2000" dirty="0">
                <a:solidFill>
                  <a:srgbClr val="FF0000"/>
                </a:solidFill>
              </a:rPr>
              <a:t>(*the enzyme that helps duplicate DNA)</a:t>
            </a:r>
          </a:p>
          <a:p>
            <a:pPr>
              <a:defRPr b="1"/>
            </a:pPr>
            <a:r>
              <a:rPr lang="en-US" sz="2400" dirty="0"/>
              <a:t>Mutations </a:t>
            </a:r>
            <a:r>
              <a:rPr lang="en-US" sz="2400" dirty="0" smtClean="0"/>
              <a:t>can be spontaneous errors or caused by </a:t>
            </a:r>
            <a:r>
              <a:rPr lang="en-US" sz="2400" dirty="0" smtClean="0">
                <a:solidFill>
                  <a:srgbClr val="FF0000"/>
                </a:solidFill>
              </a:rPr>
              <a:t>mutagens</a:t>
            </a:r>
            <a:endParaRPr lang="en-US" sz="2400" dirty="0">
              <a:solidFill>
                <a:srgbClr val="FF0000"/>
              </a:solidFill>
            </a:endParaRPr>
          </a:p>
          <a:p>
            <a:pPr>
              <a:defRPr b="1"/>
            </a:pPr>
            <a:endParaRPr sz="2400" dirty="0"/>
          </a:p>
          <a:p>
            <a:endParaRPr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3916680"/>
            <a:ext cx="3276600" cy="184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887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Kinds of mutations (a partial list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800"/>
            </a:pPr>
            <a:r>
              <a:t>Kinds of mutations</a:t>
            </a:r>
          </a:p>
          <a:p>
            <a:pPr>
              <a:defRPr sz="5800"/>
            </a:pPr>
            <a:r>
              <a:t>(a partial list)</a:t>
            </a:r>
          </a:p>
        </p:txBody>
      </p:sp>
      <p:sp>
        <p:nvSpPr>
          <p:cNvPr id="144" name="Point mutations…"/>
          <p:cNvSpPr txBox="1">
            <a:spLocks noGrp="1"/>
          </p:cNvSpPr>
          <p:nvPr>
            <p:ph type="body" idx="1"/>
          </p:nvPr>
        </p:nvSpPr>
        <p:spPr>
          <a:xfrm>
            <a:off x="-228600" y="1905000"/>
            <a:ext cx="6324600" cy="4023360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lang="en-US" sz="2400" dirty="0" smtClean="0">
                <a:solidFill>
                  <a:srgbClr val="FF0000"/>
                </a:solidFill>
              </a:rPr>
              <a:t>Large scale</a:t>
            </a:r>
            <a:r>
              <a:rPr lang="en-US" sz="2400" dirty="0" smtClean="0"/>
              <a:t>: large changes the number of chromosomes changes (e.g. chromosomes fused or cut in two)</a:t>
            </a:r>
          </a:p>
          <a:p>
            <a:pPr>
              <a:defRPr b="1"/>
            </a:pPr>
            <a:r>
              <a:rPr lang="en-US" sz="2400" dirty="0" smtClean="0">
                <a:solidFill>
                  <a:srgbClr val="FF0000"/>
                </a:solidFill>
              </a:rPr>
              <a:t>Small scale</a:t>
            </a:r>
            <a:r>
              <a:rPr lang="en-US" sz="2400" dirty="0" smtClean="0"/>
              <a:t>:, e.g. substitutions or insertions or deletions of single nucleotide pair (</a:t>
            </a:r>
            <a:r>
              <a:rPr lang="en-US" sz="2400" dirty="0"/>
              <a:t>p</a:t>
            </a:r>
            <a:r>
              <a:rPr lang="en-US" sz="2400" dirty="0" smtClean="0"/>
              <a:t>oint mutations); or of more than one nucleotide pair</a:t>
            </a:r>
          </a:p>
          <a:p>
            <a:pPr>
              <a:defRPr b="1"/>
            </a:pPr>
            <a:endParaRPr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3916680"/>
            <a:ext cx="3276600" cy="184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8862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Kinds of mutations (a partial list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800"/>
            </a:pPr>
            <a:r>
              <a:rPr lang="en-US" dirty="0" smtClean="0"/>
              <a:t>Large scale mutation</a:t>
            </a:r>
            <a:endParaRPr dirty="0"/>
          </a:p>
        </p:txBody>
      </p:sp>
      <p:sp>
        <p:nvSpPr>
          <p:cNvPr id="144" name="Point mutations…"/>
          <p:cNvSpPr txBox="1">
            <a:spLocks noGrp="1"/>
          </p:cNvSpPr>
          <p:nvPr>
            <p:ph type="body" idx="1"/>
          </p:nvPr>
        </p:nvSpPr>
        <p:spPr>
          <a:xfrm>
            <a:off x="-228600" y="1905000"/>
            <a:ext cx="5257800" cy="4023360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lang="en-US" sz="2400" dirty="0" smtClean="0">
                <a:solidFill>
                  <a:srgbClr val="FF0000"/>
                </a:solidFill>
              </a:rPr>
              <a:t>Large scale example</a:t>
            </a:r>
            <a:r>
              <a:rPr lang="en-US" sz="2400" dirty="0" smtClean="0"/>
              <a:t>: many apes (incl. chimpanzees) have 24 pairs of chromosomes, while humans have 23 pairs</a:t>
            </a:r>
          </a:p>
          <a:p>
            <a:pPr>
              <a:defRPr b="1"/>
            </a:pPr>
            <a:r>
              <a:rPr lang="en-US" sz="2400" dirty="0" smtClean="0"/>
              <a:t>Genetic studies show that two chromosomes fused during the evolution of the genus </a:t>
            </a:r>
            <a:r>
              <a:rPr lang="en-US" sz="2400" i="1" dirty="0" smtClean="0"/>
              <a:t>Homo</a:t>
            </a:r>
            <a:r>
              <a:rPr lang="en-US" sz="2400" dirty="0" smtClean="0"/>
              <a:t> to form our  </a:t>
            </a:r>
            <a:r>
              <a:rPr lang="en-US" sz="2400" dirty="0" smtClean="0">
                <a:solidFill>
                  <a:srgbClr val="FF0000"/>
                </a:solidFill>
              </a:rPr>
              <a:t>Chromosome 2</a:t>
            </a:r>
          </a:p>
          <a:p>
            <a:pPr>
              <a:defRPr b="1"/>
            </a:pPr>
            <a:endParaRPr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833" y="2819400"/>
            <a:ext cx="3924300" cy="295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987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oint mut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Small scale: </a:t>
            </a:r>
            <a:r>
              <a:rPr dirty="0" smtClean="0"/>
              <a:t>Point </a:t>
            </a:r>
            <a:r>
              <a:rPr dirty="0"/>
              <a:t>mutations</a:t>
            </a:r>
          </a:p>
        </p:txBody>
      </p:sp>
      <p:pic>
        <p:nvPicPr>
          <p:cNvPr id="167" name="17_23MoleBasisSickleCell-L.jpg" descr="17_23MoleBasisSickleCell-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937" y="1657350"/>
            <a:ext cx="8907133" cy="458343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Point mutations"/>
          <p:cNvSpPr txBox="1">
            <a:spLocks/>
          </p:cNvSpPr>
          <p:nvPr/>
        </p:nvSpPr>
        <p:spPr bwMode="auto">
          <a:xfrm>
            <a:off x="228600" y="31242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kern="0" dirty="0" smtClean="0">
                <a:solidFill>
                  <a:srgbClr val="FF0000"/>
                </a:solidFill>
              </a:rPr>
              <a:t>missense</a:t>
            </a:r>
            <a:endParaRPr lang="en-US" sz="3200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4866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oint mut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Point mutations</a:t>
            </a:r>
          </a:p>
        </p:txBody>
      </p:sp>
      <p:pic>
        <p:nvPicPr>
          <p:cNvPr id="186" name="17_24aPointMutationTypes-L.jpg" descr="17_24aPointMutationTypes-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8660" y="1519614"/>
            <a:ext cx="7726680" cy="48697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Rounded Rectangle" descr="Rounded Rectangle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67382" y="3750111"/>
            <a:ext cx="935118" cy="48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265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oint mutations"/>
          <p:cNvSpPr txBox="1">
            <a:spLocks noGrp="1"/>
          </p:cNvSpPr>
          <p:nvPr>
            <p:ph type="title"/>
          </p:nvPr>
        </p:nvSpPr>
        <p:spPr>
          <a:xfrm>
            <a:off x="453450" y="-1713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dirty="0"/>
              <a:t>Point mutations</a:t>
            </a:r>
          </a:p>
        </p:txBody>
      </p:sp>
      <p:pic>
        <p:nvPicPr>
          <p:cNvPr id="191" name="17_24cPointMutationTypes-L.jpg" descr="17_24cPointMutationTypes-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7230" y="838200"/>
            <a:ext cx="7742040" cy="49207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Rounded Rectangle" descr="Rounded Rectangle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67382" y="3071511"/>
            <a:ext cx="1518048" cy="489348"/>
          </a:xfrm>
          <a:prstGeom prst="rect">
            <a:avLst/>
          </a:prstGeom>
        </p:spPr>
      </p:pic>
      <p:sp>
        <p:nvSpPr>
          <p:cNvPr id="6" name="Consists of genetic additions or subtractions from a population, resulting from movement of fertile individuals or gametes…"/>
          <p:cNvSpPr txBox="1">
            <a:spLocks noGrp="1"/>
          </p:cNvSpPr>
          <p:nvPr>
            <p:ph type="body" sz="half" idx="1"/>
          </p:nvPr>
        </p:nvSpPr>
        <p:spPr>
          <a:xfrm>
            <a:off x="762000" y="5867400"/>
            <a:ext cx="7360921" cy="773563"/>
          </a:xfrm>
          <a:prstGeom prst="rect">
            <a:avLst/>
          </a:prstGeom>
        </p:spPr>
        <p:txBody>
          <a:bodyPr/>
          <a:lstStyle/>
          <a:p>
            <a:pPr marL="285750" indent="0">
              <a:buNone/>
            </a:pPr>
            <a:r>
              <a:rPr lang="en-US" sz="2000" dirty="0" smtClean="0"/>
              <a:t>Point mutations (deletion, </a:t>
            </a:r>
            <a:r>
              <a:rPr lang="en-US" sz="2000" dirty="0" smtClean="0"/>
              <a:t>insertion) </a:t>
            </a:r>
            <a:r>
              <a:rPr lang="en-US" sz="2000" dirty="0" smtClean="0"/>
              <a:t>can also lead to </a:t>
            </a:r>
            <a:r>
              <a:rPr lang="en-US" sz="2000" dirty="0" smtClean="0">
                <a:solidFill>
                  <a:srgbClr val="FF0000"/>
                </a:solidFill>
              </a:rPr>
              <a:t>frameshift </a:t>
            </a:r>
            <a:r>
              <a:rPr lang="en-US" sz="2000" dirty="0" smtClean="0"/>
              <a:t>(subsequent codon triplets shifted and all wrong)  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5879330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ene flow"/>
          <p:cNvSpPr txBox="1">
            <a:spLocks noGrp="1"/>
          </p:cNvSpPr>
          <p:nvPr>
            <p:ph type="title"/>
          </p:nvPr>
        </p:nvSpPr>
        <p:spPr>
          <a:xfrm>
            <a:off x="-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dirty="0"/>
              <a:t>Gene flow</a:t>
            </a:r>
          </a:p>
        </p:txBody>
      </p:sp>
      <p:sp>
        <p:nvSpPr>
          <p:cNvPr id="267" name="Consists of genetic additions or subtractions from a population, resulting from movement of fertile individuals or gametes…"/>
          <p:cNvSpPr txBox="1">
            <a:spLocks noGrp="1"/>
          </p:cNvSpPr>
          <p:nvPr>
            <p:ph type="body" sz="half" idx="1"/>
          </p:nvPr>
        </p:nvSpPr>
        <p:spPr>
          <a:xfrm>
            <a:off x="1219200" y="1417638"/>
            <a:ext cx="7360921" cy="3063240"/>
          </a:xfrm>
          <a:prstGeom prst="rect">
            <a:avLst/>
          </a:prstGeom>
        </p:spPr>
        <p:txBody>
          <a:bodyPr/>
          <a:lstStyle/>
          <a:p>
            <a:r>
              <a:rPr sz="2800" dirty="0"/>
              <a:t>Consists of </a:t>
            </a:r>
            <a:r>
              <a:rPr lang="en-US" sz="2800" dirty="0" smtClean="0"/>
              <a:t>“flow” of alleles between populations due to </a:t>
            </a:r>
            <a:r>
              <a:rPr sz="2800" dirty="0" smtClean="0"/>
              <a:t>movement </a:t>
            </a:r>
            <a:r>
              <a:rPr sz="2800" dirty="0"/>
              <a:t>of fertile individuals </a:t>
            </a:r>
            <a:r>
              <a:rPr lang="en-US" sz="2800" dirty="0" smtClean="0"/>
              <a:t>(</a:t>
            </a:r>
            <a:r>
              <a:rPr sz="2800" dirty="0" smtClean="0"/>
              <a:t>or gametes</a:t>
            </a:r>
            <a:r>
              <a:rPr lang="en-US" sz="2800" dirty="0" smtClean="0"/>
              <a:t>, e.g. in pollen)</a:t>
            </a:r>
            <a:endParaRPr sz="2800" dirty="0"/>
          </a:p>
          <a:p>
            <a:r>
              <a:rPr sz="2800" dirty="0"/>
              <a:t>Causes </a:t>
            </a:r>
            <a:r>
              <a:rPr sz="2800" dirty="0" smtClean="0"/>
              <a:t>population</a:t>
            </a:r>
            <a:r>
              <a:rPr lang="en-US" sz="2800" dirty="0" smtClean="0"/>
              <a:t>s</a:t>
            </a:r>
            <a:r>
              <a:rPr sz="2800" dirty="0" smtClean="0"/>
              <a:t> to</a:t>
            </a:r>
            <a:r>
              <a:rPr lang="en-US" sz="2800" dirty="0"/>
              <a:t> </a:t>
            </a:r>
            <a:r>
              <a:rPr lang="en-US" sz="2800" dirty="0" smtClean="0"/>
              <a:t>have more similar gene pools (can benefit pop. , but also sometimes be maladaptive)</a:t>
            </a:r>
            <a:endParaRPr sz="2800" dirty="0"/>
          </a:p>
        </p:txBody>
      </p:sp>
      <p:pic>
        <p:nvPicPr>
          <p:cNvPr id="269" name="gene flow.jpg" descr="gene flow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61" y="4583430"/>
            <a:ext cx="9092045" cy="1714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638369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enetic Drif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Genetic Drift</a:t>
            </a:r>
          </a:p>
        </p:txBody>
      </p:sp>
      <p:sp>
        <p:nvSpPr>
          <p:cNvPr id="248" name="Changes in allele frequencies within populations which result from chance variation in individual survival and reproduction…"/>
          <p:cNvSpPr txBox="1">
            <a:spLocks noGrp="1"/>
          </p:cNvSpPr>
          <p:nvPr>
            <p:ph type="body" idx="1"/>
          </p:nvPr>
        </p:nvSpPr>
        <p:spPr>
          <a:xfrm>
            <a:off x="891540" y="1943100"/>
            <a:ext cx="7532370" cy="4023361"/>
          </a:xfrm>
          <a:prstGeom prst="rect">
            <a:avLst/>
          </a:prstGeom>
        </p:spPr>
        <p:txBody>
          <a:bodyPr/>
          <a:lstStyle/>
          <a:p>
            <a:r>
              <a:rPr lang="en-US" sz="2400" dirty="0" smtClean="0"/>
              <a:t>Random c</a:t>
            </a:r>
            <a:r>
              <a:rPr sz="2400" dirty="0" smtClean="0"/>
              <a:t>hanges </a:t>
            </a:r>
            <a:r>
              <a:rPr sz="2400" dirty="0"/>
              <a:t>in allele frequencies within populations which result from </a:t>
            </a:r>
            <a:r>
              <a:rPr sz="2400" b="1" u="sng" dirty="0">
                <a:solidFill>
                  <a:schemeClr val="bg1"/>
                </a:solidFill>
              </a:rPr>
              <a:t>chance</a:t>
            </a:r>
            <a:r>
              <a:rPr sz="2400" dirty="0"/>
              <a:t> variation in individual survival and reproduction</a:t>
            </a:r>
          </a:p>
          <a:p>
            <a:r>
              <a:rPr sz="2400" dirty="0"/>
              <a:t>Most important in small populations</a:t>
            </a:r>
          </a:p>
          <a:p>
            <a:r>
              <a:rPr lang="en-US" sz="2400" dirty="0" smtClean="0"/>
              <a:t>Changes can be neutral, maladaptive, or </a:t>
            </a:r>
            <a:r>
              <a:rPr lang="en-US" sz="2400" dirty="0"/>
              <a:t>adaptive</a:t>
            </a:r>
            <a:r>
              <a:rPr lang="en-US" sz="2400" dirty="0" smtClean="0"/>
              <a:t> </a:t>
            </a:r>
            <a:endParaRPr sz="2400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600200" y="4724400"/>
            <a:ext cx="312420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endParaRPr lang="en-US" sz="2400" dirty="0"/>
          </a:p>
          <a:p>
            <a:r>
              <a:rPr lang="en-US" sz="2400" dirty="0" smtClean="0">
                <a:solidFill>
                  <a:srgbClr val="C00000"/>
                </a:solidFill>
              </a:rPr>
              <a:t>Examples:</a:t>
            </a:r>
          </a:p>
          <a:p>
            <a:r>
              <a:rPr lang="en-US" sz="2400" dirty="0" smtClean="0">
                <a:solidFill>
                  <a:srgbClr val="C00000"/>
                </a:solidFill>
              </a:rPr>
              <a:t>-Bottleneck effect</a:t>
            </a:r>
          </a:p>
          <a:p>
            <a:r>
              <a:rPr lang="en-US" sz="2400" dirty="0" smtClean="0">
                <a:solidFill>
                  <a:srgbClr val="C00000"/>
                </a:solidFill>
              </a:rPr>
              <a:t>-Founder effect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98230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143000"/>
            <a:ext cx="8042276" cy="1224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Genetic drift:</a:t>
            </a:r>
            <a:br>
              <a:rPr lang="en-US" dirty="0" smtClean="0"/>
            </a:br>
            <a:r>
              <a:rPr lang="en-US" dirty="0" smtClean="0"/>
              <a:t>Bottleneck effect (</a:t>
            </a:r>
            <a:r>
              <a:rPr lang="en-US" dirty="0"/>
              <a:t>happens at near-extinction events)</a:t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54467" y="2438400"/>
            <a:ext cx="6858691" cy="185166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Dramatic decrease of population size leaves only part of the genetic variation </a:t>
            </a:r>
          </a:p>
          <a:p>
            <a:r>
              <a:rPr lang="en-US" sz="2400" dirty="0" smtClean="0"/>
              <a:t>Example: Northern elephant seals</a:t>
            </a:r>
          </a:p>
          <a:p>
            <a:pPr>
              <a:buFontTx/>
              <a:buChar char="-"/>
            </a:pPr>
            <a:endParaRPr lang="en-US" sz="2400" dirty="0" smtClean="0"/>
          </a:p>
        </p:txBody>
      </p:sp>
      <p:pic>
        <p:nvPicPr>
          <p:cNvPr id="6" name="Picture 5" descr="Mirounga_angustirostris,_Point_Rey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687" y="3901727"/>
            <a:ext cx="3988253" cy="264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599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23_11_PrairieCknDrift-L.jpg" descr="23_11_PrairieCknDrift-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4925" y="0"/>
            <a:ext cx="6534150" cy="6858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339049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(recap)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Descent with modification; genetic (allele frequency) change </a:t>
            </a:r>
            <a:r>
              <a:rPr lang="en-US" dirty="0"/>
              <a:t>in </a:t>
            </a:r>
            <a:r>
              <a:rPr lang="en-US" i="1" u="sng" dirty="0" smtClean="0"/>
              <a:t>populations </a:t>
            </a:r>
            <a:r>
              <a:rPr lang="en-US" dirty="0" smtClean="0"/>
              <a:t>of organisms over </a:t>
            </a:r>
            <a:r>
              <a:rPr lang="en-US" i="1" u="sng" dirty="0"/>
              <a:t>generations</a:t>
            </a:r>
            <a:r>
              <a:rPr lang="en-US" dirty="0"/>
              <a:t>.</a:t>
            </a:r>
          </a:p>
          <a:p>
            <a:r>
              <a:rPr lang="en-US" dirty="0" smtClean="0"/>
              <a:t>Natural selection was the mechanism emphasized by Darwin and Wallace</a:t>
            </a:r>
          </a:p>
          <a:p>
            <a:r>
              <a:rPr lang="en-US" u="sng" dirty="0" smtClean="0"/>
              <a:t>However, several other forces of evolution can cause changes in populations of living things</a:t>
            </a:r>
          </a:p>
        </p:txBody>
      </p:sp>
    </p:spTree>
    <p:extLst>
      <p:ext uri="{BB962C8B-B14F-4D97-AF65-F5344CB8AC3E}">
        <p14:creationId xmlns:p14="http://schemas.microsoft.com/office/powerpoint/2010/main" val="3906821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042276" cy="1224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Genetic drift :</a:t>
            </a:r>
            <a:br>
              <a:rPr lang="en-US" dirty="0" smtClean="0"/>
            </a:br>
            <a:r>
              <a:rPr lang="en-US" dirty="0" smtClean="0"/>
              <a:t>Founder </a:t>
            </a:r>
            <a:r>
              <a:rPr lang="en-US" dirty="0"/>
              <a:t>effect (happens at dispersion events)</a:t>
            </a:r>
            <a:br>
              <a:rPr lang="en-US" dirty="0"/>
            </a:b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00" y="1725086"/>
            <a:ext cx="8042277" cy="375900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Dispersion to small founder population can lead to random differences in allele frequencies</a:t>
            </a:r>
            <a:endParaRPr lang="en-US" sz="2000" dirty="0"/>
          </a:p>
        </p:txBody>
      </p:sp>
      <p:sp>
        <p:nvSpPr>
          <p:cNvPr id="6" name="Oval 5"/>
          <p:cNvSpPr/>
          <p:nvPr/>
        </p:nvSpPr>
        <p:spPr>
          <a:xfrm>
            <a:off x="742122" y="3167270"/>
            <a:ext cx="3286539" cy="2743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b="1" dirty="0" smtClean="0"/>
          </a:p>
          <a:p>
            <a:pPr algn="ctr"/>
            <a:endParaRPr lang="en-CA" dirty="0"/>
          </a:p>
        </p:txBody>
      </p:sp>
      <p:sp>
        <p:nvSpPr>
          <p:cNvPr id="10" name="Oval 9"/>
          <p:cNvSpPr/>
          <p:nvPr/>
        </p:nvSpPr>
        <p:spPr>
          <a:xfrm>
            <a:off x="3147390" y="4022035"/>
            <a:ext cx="258419" cy="231913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Oval 10"/>
          <p:cNvSpPr/>
          <p:nvPr/>
        </p:nvSpPr>
        <p:spPr>
          <a:xfrm>
            <a:off x="1616764" y="4058478"/>
            <a:ext cx="258419" cy="231913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/>
          <p:cNvSpPr/>
          <p:nvPr/>
        </p:nvSpPr>
        <p:spPr>
          <a:xfrm>
            <a:off x="1745973" y="4929809"/>
            <a:ext cx="258419" cy="231913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/>
          <p:cNvSpPr/>
          <p:nvPr/>
        </p:nvSpPr>
        <p:spPr>
          <a:xfrm>
            <a:off x="2888971" y="4929809"/>
            <a:ext cx="258419" cy="231913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/>
          <p:cNvSpPr/>
          <p:nvPr/>
        </p:nvSpPr>
        <p:spPr>
          <a:xfrm>
            <a:off x="2292624" y="4137991"/>
            <a:ext cx="258419" cy="23191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/>
          <p:cNvSpPr/>
          <p:nvPr/>
        </p:nvSpPr>
        <p:spPr>
          <a:xfrm>
            <a:off x="2315814" y="4813852"/>
            <a:ext cx="258419" cy="23191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Oval 15"/>
          <p:cNvSpPr/>
          <p:nvPr/>
        </p:nvSpPr>
        <p:spPr>
          <a:xfrm>
            <a:off x="3405809" y="4581939"/>
            <a:ext cx="258419" cy="23191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b="1" dirty="0"/>
          </a:p>
        </p:txBody>
      </p:sp>
      <p:sp>
        <p:nvSpPr>
          <p:cNvPr id="17" name="Oval 16"/>
          <p:cNvSpPr/>
          <p:nvPr/>
        </p:nvSpPr>
        <p:spPr>
          <a:xfrm>
            <a:off x="1358345" y="4502426"/>
            <a:ext cx="258419" cy="23191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b="1" dirty="0"/>
          </a:p>
        </p:txBody>
      </p:sp>
      <p:sp>
        <p:nvSpPr>
          <p:cNvPr id="18" name="Oval 17"/>
          <p:cNvSpPr/>
          <p:nvPr/>
        </p:nvSpPr>
        <p:spPr>
          <a:xfrm>
            <a:off x="2551043" y="3488634"/>
            <a:ext cx="258419" cy="23191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b="1" dirty="0"/>
          </a:p>
        </p:txBody>
      </p:sp>
      <p:sp>
        <p:nvSpPr>
          <p:cNvPr id="19" name="Oval 18"/>
          <p:cNvSpPr/>
          <p:nvPr/>
        </p:nvSpPr>
        <p:spPr>
          <a:xfrm>
            <a:off x="1875183" y="3641034"/>
            <a:ext cx="258419" cy="23191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b="1" dirty="0"/>
          </a:p>
        </p:txBody>
      </p:sp>
      <p:sp>
        <p:nvSpPr>
          <p:cNvPr id="20" name="Oval 19"/>
          <p:cNvSpPr/>
          <p:nvPr/>
        </p:nvSpPr>
        <p:spPr>
          <a:xfrm>
            <a:off x="2759761" y="4581939"/>
            <a:ext cx="258419" cy="23191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b="1" dirty="0"/>
          </a:p>
        </p:txBody>
      </p:sp>
      <p:sp>
        <p:nvSpPr>
          <p:cNvPr id="21" name="Oval 20"/>
          <p:cNvSpPr/>
          <p:nvPr/>
        </p:nvSpPr>
        <p:spPr>
          <a:xfrm>
            <a:off x="2292624" y="5161722"/>
            <a:ext cx="258419" cy="23191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b="1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4253948" y="4734339"/>
            <a:ext cx="1510748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5764696" y="4399721"/>
            <a:ext cx="775252" cy="66923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b="1" dirty="0" smtClean="0"/>
          </a:p>
          <a:p>
            <a:pPr algn="ctr"/>
            <a:endParaRPr lang="en-CA" dirty="0"/>
          </a:p>
        </p:txBody>
      </p:sp>
      <p:sp>
        <p:nvSpPr>
          <p:cNvPr id="27" name="Oval 26"/>
          <p:cNvSpPr/>
          <p:nvPr/>
        </p:nvSpPr>
        <p:spPr>
          <a:xfrm>
            <a:off x="6095998" y="4465982"/>
            <a:ext cx="258419" cy="23191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b="1" dirty="0"/>
          </a:p>
        </p:txBody>
      </p:sp>
      <p:sp>
        <p:nvSpPr>
          <p:cNvPr id="28" name="Oval 27"/>
          <p:cNvSpPr/>
          <p:nvPr/>
        </p:nvSpPr>
        <p:spPr>
          <a:xfrm>
            <a:off x="5837579" y="4697896"/>
            <a:ext cx="258419" cy="23191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/>
          <p:cNvSpPr/>
          <p:nvPr/>
        </p:nvSpPr>
        <p:spPr>
          <a:xfrm>
            <a:off x="6225207" y="4697896"/>
            <a:ext cx="258419" cy="231913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 bwMode="auto">
          <a:xfrm>
            <a:off x="699052" y="2807628"/>
            <a:ext cx="3962400" cy="6490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000" kern="0" dirty="0" smtClean="0"/>
              <a:t>Mainland population gene pool </a:t>
            </a:r>
            <a:endParaRPr lang="en-US" sz="2000" kern="0" dirty="0"/>
          </a:p>
        </p:txBody>
      </p:sp>
      <p:sp>
        <p:nvSpPr>
          <p:cNvPr id="23" name="Content Placeholder 3"/>
          <p:cNvSpPr txBox="1">
            <a:spLocks/>
          </p:cNvSpPr>
          <p:nvPr/>
        </p:nvSpPr>
        <p:spPr bwMode="auto">
          <a:xfrm>
            <a:off x="5009322" y="3872947"/>
            <a:ext cx="2514600" cy="6490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200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000" kern="0" dirty="0" smtClean="0"/>
              <a:t>Island population</a:t>
            </a:r>
          </a:p>
          <a:p>
            <a:pPr marL="0" indent="0">
              <a:buNone/>
            </a:pPr>
            <a:r>
              <a:rPr lang="en-US" sz="2000" kern="0" dirty="0"/>
              <a:t>g</a:t>
            </a:r>
            <a:r>
              <a:rPr lang="en-US" sz="2000" kern="0" dirty="0" smtClean="0"/>
              <a:t>ene pool </a:t>
            </a:r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66725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224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Genetic drift:</a:t>
            </a:r>
            <a:br>
              <a:rPr lang="en-US" dirty="0" smtClean="0"/>
            </a:br>
            <a:r>
              <a:rPr lang="en-US" dirty="0" smtClean="0"/>
              <a:t>Founder effect examples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49275" y="1363678"/>
            <a:ext cx="8042277" cy="206777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Amish – small founder population – </a:t>
            </a:r>
            <a:r>
              <a:rPr lang="en-US" dirty="0">
                <a:solidFill>
                  <a:srgbClr val="FF0000"/>
                </a:solidFill>
              </a:rPr>
              <a:t>EVC </a:t>
            </a:r>
            <a:r>
              <a:rPr lang="en-US" dirty="0" smtClean="0">
                <a:solidFill>
                  <a:srgbClr val="FF0000"/>
                </a:solidFill>
              </a:rPr>
              <a:t>syndrome (Ellis Van </a:t>
            </a:r>
            <a:r>
              <a:rPr lang="en-US" dirty="0" err="1" smtClean="0">
                <a:solidFill>
                  <a:srgbClr val="FF0000"/>
                </a:solidFill>
              </a:rPr>
              <a:t>Creveld</a:t>
            </a:r>
            <a:r>
              <a:rPr lang="en-US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; polydactyl</a:t>
            </a:r>
            <a:r>
              <a:rPr lang="en-US" dirty="0"/>
              <a:t>, short-limb dwarfism</a:t>
            </a:r>
            <a:endParaRPr lang="en-US" dirty="0" smtClean="0"/>
          </a:p>
          <a:p>
            <a:r>
              <a:rPr lang="en-US" dirty="0" smtClean="0"/>
              <a:t>Descendants of British colonizers of Tristan da Cunha – </a:t>
            </a:r>
            <a:r>
              <a:rPr lang="en-US" dirty="0" smtClean="0">
                <a:solidFill>
                  <a:srgbClr val="FF0000"/>
                </a:solidFill>
              </a:rPr>
              <a:t>retinitis </a:t>
            </a:r>
            <a:r>
              <a:rPr lang="en-US" dirty="0" err="1" smtClean="0">
                <a:solidFill>
                  <a:srgbClr val="FF0000"/>
                </a:solidFill>
              </a:rPr>
              <a:t>pigmentosa</a:t>
            </a:r>
            <a:r>
              <a:rPr lang="en-US" dirty="0" smtClean="0"/>
              <a:t>; blindness </a:t>
            </a:r>
          </a:p>
        </p:txBody>
      </p:sp>
      <p:pic>
        <p:nvPicPr>
          <p:cNvPr id="18434" name="Picture 2" descr="http://upload.wikimedia.org/wikipedia/commons/a/aa/Polydactyly_EC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10" y="3810000"/>
            <a:ext cx="2592106" cy="169946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http://25.media.tumblr.com/tumblr_m1ro571dXB1qzcf71o1_5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116" y="3352800"/>
            <a:ext cx="2603667" cy="321999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3791978"/>
            <a:ext cx="2981573" cy="186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81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he Modern Synthesis"/>
          <p:cNvSpPr txBox="1">
            <a:spLocks noGrp="1"/>
          </p:cNvSpPr>
          <p:nvPr>
            <p:ph type="title"/>
          </p:nvPr>
        </p:nvSpPr>
        <p:spPr>
          <a:xfrm>
            <a:off x="-120728" y="-228600"/>
            <a:ext cx="7360920" cy="1234440"/>
          </a:xfrm>
          <a:prstGeom prst="rect">
            <a:avLst/>
          </a:prstGeom>
        </p:spPr>
        <p:txBody>
          <a:bodyPr/>
          <a:lstStyle>
            <a:lvl1pPr>
              <a:defRPr sz="5000"/>
            </a:lvl1pPr>
          </a:lstStyle>
          <a:p>
            <a:r>
              <a:rPr dirty="0"/>
              <a:t>The Modern Synthesis</a:t>
            </a:r>
          </a:p>
        </p:txBody>
      </p:sp>
      <p:sp>
        <p:nvSpPr>
          <p:cNvPr id="318" name="First half of the 20th century…"/>
          <p:cNvSpPr txBox="1">
            <a:spLocks noGrp="1"/>
          </p:cNvSpPr>
          <p:nvPr>
            <p:ph type="body" idx="1"/>
          </p:nvPr>
        </p:nvSpPr>
        <p:spPr>
          <a:xfrm>
            <a:off x="457200" y="838200"/>
            <a:ext cx="8343900" cy="4023360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rPr sz="2400" dirty="0"/>
              <a:t>First half of the 20th </a:t>
            </a:r>
            <a:r>
              <a:rPr sz="2400" dirty="0" smtClean="0"/>
              <a:t>century</a:t>
            </a:r>
            <a:r>
              <a:rPr lang="en-US" sz="2400" dirty="0" smtClean="0"/>
              <a:t> e.g. Ernst </a:t>
            </a:r>
            <a:r>
              <a:rPr lang="en-US" sz="2400" dirty="0" err="1" smtClean="0"/>
              <a:t>Mayr</a:t>
            </a:r>
            <a:r>
              <a:rPr lang="en-US" sz="2400" dirty="0"/>
              <a:t> </a:t>
            </a:r>
            <a:r>
              <a:rPr lang="en-US" sz="2400" dirty="0" smtClean="0"/>
              <a:t>and</a:t>
            </a:r>
            <a:r>
              <a:rPr lang="en-US" sz="2400" dirty="0"/>
              <a:t> Theodosius </a:t>
            </a:r>
            <a:r>
              <a:rPr lang="en-US" sz="2400" dirty="0" err="1"/>
              <a:t>Dobzhansky</a:t>
            </a:r>
            <a:endParaRPr sz="2400" dirty="0"/>
          </a:p>
          <a:p>
            <a:pPr>
              <a:defRPr sz="2800"/>
            </a:pPr>
            <a:r>
              <a:rPr lang="en-US" sz="2400" u="sng" dirty="0" smtClean="0"/>
              <a:t>N</a:t>
            </a:r>
            <a:r>
              <a:rPr sz="2400" u="sng" dirty="0" smtClean="0"/>
              <a:t>atural </a:t>
            </a:r>
            <a:r>
              <a:rPr sz="2400" u="sng" dirty="0"/>
              <a:t>selection</a:t>
            </a:r>
            <a:r>
              <a:rPr sz="2400" dirty="0"/>
              <a:t> </a:t>
            </a:r>
            <a:r>
              <a:rPr lang="en-US" sz="2400" dirty="0" smtClean="0"/>
              <a:t>combined with </a:t>
            </a:r>
            <a:r>
              <a:rPr lang="en-US" sz="2400" u="sng" dirty="0" smtClean="0"/>
              <a:t>genetics,</a:t>
            </a:r>
            <a:r>
              <a:rPr lang="en-US" sz="2400" dirty="0" smtClean="0"/>
              <a:t> particularly Mendel’s inheritance laws (also DNA transcription, plus paleontology , speciation, and </a:t>
            </a:r>
            <a:r>
              <a:rPr lang="en-US" sz="2400" dirty="0" err="1" smtClean="0"/>
              <a:t>phylogenetics</a:t>
            </a:r>
            <a:r>
              <a:rPr lang="en-US" sz="2400" dirty="0" smtClean="0"/>
              <a:t>)</a:t>
            </a:r>
            <a:endParaRPr sz="2400" dirty="0"/>
          </a:p>
        </p:txBody>
      </p:sp>
      <p:pic>
        <p:nvPicPr>
          <p:cNvPr id="319" name="th_dobn.jpg" descr="th_dob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600" y="3733800"/>
            <a:ext cx="1696641" cy="2618274"/>
          </a:xfrm>
          <a:prstGeom prst="rect">
            <a:avLst/>
          </a:prstGeom>
          <a:ln w="12700">
            <a:miter lim="400000"/>
          </a:ln>
        </p:spPr>
      </p:pic>
      <p:sp>
        <p:nvSpPr>
          <p:cNvPr id="320" name="1900-1975"/>
          <p:cNvSpPr txBox="1"/>
          <p:nvPr/>
        </p:nvSpPr>
        <p:spPr>
          <a:xfrm>
            <a:off x="38100" y="6400382"/>
            <a:ext cx="2286844" cy="341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20" tIns="45720" rIns="45720" bIns="4572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20" dirty="0" err="1" smtClean="0"/>
              <a:t>Dobzhansky</a:t>
            </a:r>
            <a:r>
              <a:rPr lang="en-US" sz="1620" dirty="0" smtClean="0"/>
              <a:t> </a:t>
            </a:r>
            <a:r>
              <a:rPr sz="1620" dirty="0" smtClean="0"/>
              <a:t>1900-1975</a:t>
            </a:r>
            <a:endParaRPr sz="162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864" y="3860382"/>
            <a:ext cx="3810000" cy="254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355" y="3742668"/>
            <a:ext cx="1765380" cy="2618274"/>
          </a:xfrm>
          <a:prstGeom prst="rect">
            <a:avLst/>
          </a:prstGeom>
        </p:spPr>
      </p:pic>
      <p:sp>
        <p:nvSpPr>
          <p:cNvPr id="8" name="1900-1975"/>
          <p:cNvSpPr txBox="1"/>
          <p:nvPr/>
        </p:nvSpPr>
        <p:spPr>
          <a:xfrm>
            <a:off x="2556063" y="6401447"/>
            <a:ext cx="1603965" cy="341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20" tIns="45720" rIns="45720" bIns="4572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20" dirty="0" err="1" smtClean="0"/>
              <a:t>Mayr</a:t>
            </a:r>
            <a:r>
              <a:rPr lang="en-US" sz="1620" dirty="0" smtClean="0"/>
              <a:t> </a:t>
            </a:r>
            <a:r>
              <a:rPr sz="1620" dirty="0" smtClean="0"/>
              <a:t>190</a:t>
            </a:r>
            <a:r>
              <a:rPr lang="en-US" sz="1620" dirty="0" smtClean="0"/>
              <a:t>4</a:t>
            </a:r>
            <a:r>
              <a:rPr sz="1620" dirty="0" smtClean="0"/>
              <a:t>-</a:t>
            </a:r>
            <a:r>
              <a:rPr lang="en-US" sz="1620" dirty="0" smtClean="0"/>
              <a:t>200</a:t>
            </a:r>
            <a:r>
              <a:rPr sz="1620" dirty="0" smtClean="0"/>
              <a:t>5</a:t>
            </a:r>
            <a:endParaRPr sz="1620" dirty="0"/>
          </a:p>
        </p:txBody>
      </p:sp>
    </p:spTree>
    <p:extLst>
      <p:ext uri="{BB962C8B-B14F-4D97-AF65-F5344CB8AC3E}">
        <p14:creationId xmlns:p14="http://schemas.microsoft.com/office/powerpoint/2010/main" val="11350484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511590" y="197958"/>
            <a:ext cx="8153400" cy="1143000"/>
          </a:xfrm>
        </p:spPr>
        <p:txBody>
          <a:bodyPr/>
          <a:lstStyle/>
          <a:p>
            <a:pPr eaLnBrk="1" hangingPunct="1"/>
            <a:r>
              <a:rPr lang="en-US" dirty="0" smtClean="0"/>
              <a:t>Forces of </a:t>
            </a:r>
            <a:r>
              <a:rPr lang="en-US" b="1" dirty="0" smtClean="0"/>
              <a:t> Evolution</a:t>
            </a:r>
            <a:r>
              <a:rPr lang="en-US" dirty="0" smtClean="0"/>
              <a:t>? (evolutionary agents)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7380" y="1331789"/>
            <a:ext cx="8501820" cy="5556691"/>
          </a:xfrm>
        </p:spPr>
        <p:txBody>
          <a:bodyPr>
            <a:normAutofit/>
          </a:bodyPr>
          <a:lstStyle/>
          <a:p>
            <a:r>
              <a:rPr lang="en-US" sz="2800" dirty="0" smtClean="0"/>
              <a:t>Forces </a:t>
            </a:r>
            <a:r>
              <a:rPr lang="en-US" sz="2800" dirty="0"/>
              <a:t>of Evolutionary </a:t>
            </a:r>
            <a:r>
              <a:rPr lang="en-US" sz="2800" dirty="0" smtClean="0"/>
              <a:t>Change in a population include:</a:t>
            </a:r>
          </a:p>
          <a:p>
            <a:pPr>
              <a:buNone/>
            </a:pPr>
            <a:r>
              <a:rPr lang="en-US" sz="2400" dirty="0" smtClean="0"/>
              <a:t>-Natural Selection</a:t>
            </a:r>
          </a:p>
          <a:p>
            <a:pPr>
              <a:buNone/>
            </a:pPr>
            <a:r>
              <a:rPr lang="en-US" sz="2400" dirty="0" smtClean="0"/>
              <a:t>-Sexual Selection (often considered a kind of nat. </a:t>
            </a:r>
            <a:r>
              <a:rPr lang="en-US" sz="2400" dirty="0" err="1" smtClean="0"/>
              <a:t>selec</a:t>
            </a:r>
            <a:r>
              <a:rPr lang="en-US" sz="2400" dirty="0" smtClean="0"/>
              <a:t>.)</a:t>
            </a:r>
          </a:p>
          <a:p>
            <a:pPr>
              <a:buNone/>
            </a:pPr>
            <a:r>
              <a:rPr lang="en-US" sz="2400" dirty="0" smtClean="0"/>
              <a:t>-Genetic Drift</a:t>
            </a:r>
          </a:p>
          <a:p>
            <a:pPr>
              <a:buNone/>
            </a:pPr>
            <a:r>
              <a:rPr lang="en-US" sz="2400" dirty="0" smtClean="0"/>
              <a:t>-Gene Flow</a:t>
            </a:r>
          </a:p>
          <a:p>
            <a:pPr>
              <a:buNone/>
            </a:pPr>
            <a:r>
              <a:rPr lang="en-US" sz="2400" dirty="0" smtClean="0"/>
              <a:t>-Mutation</a:t>
            </a:r>
          </a:p>
          <a:p>
            <a:pPr>
              <a:buNone/>
            </a:pPr>
            <a:endParaRPr lang="en-US" sz="2800" dirty="0" smtClean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 smtClean="0"/>
          </a:p>
          <a:p>
            <a:endParaRPr lang="en-US" sz="2800" dirty="0" smtClean="0"/>
          </a:p>
        </p:txBody>
      </p:sp>
      <p:pic>
        <p:nvPicPr>
          <p:cNvPr id="4" name="Picture 3" descr="Leshyk-dwarfmammoth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3200400"/>
            <a:ext cx="5016196" cy="283454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105446" y="6123306"/>
            <a:ext cx="4581354" cy="3249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Fossil pygmy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mammoths illustrate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rapid evolution on islands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6233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457200" y="33337"/>
            <a:ext cx="8229600" cy="1143000"/>
          </a:xfrm>
        </p:spPr>
        <p:txBody>
          <a:bodyPr/>
          <a:lstStyle/>
          <a:p>
            <a:pPr eaLnBrk="1" hangingPunct="1"/>
            <a:r>
              <a:rPr lang="en-US" sz="3600" u="sng" dirty="0" smtClean="0"/>
              <a:t>NATURAL SELECTION</a:t>
            </a:r>
          </a:p>
        </p:txBody>
      </p:sp>
      <p:pic>
        <p:nvPicPr>
          <p:cNvPr id="6147" name="Picture 1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027066"/>
            <a:ext cx="4125913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1219200" y="4191000"/>
            <a:ext cx="670560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dirty="0"/>
              <a:t>Natural selection accumulates and maintains favorable </a:t>
            </a:r>
            <a:r>
              <a:rPr lang="en-US" dirty="0" smtClean="0"/>
              <a:t>genotypes (higher fitness) </a:t>
            </a:r>
            <a:r>
              <a:rPr lang="en-US" dirty="0"/>
              <a:t>in a </a:t>
            </a:r>
            <a:r>
              <a:rPr lang="en-US" dirty="0" smtClean="0"/>
              <a:t>population- leading to adaptation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C00000"/>
                </a:solidFill>
              </a:rPr>
              <a:t>Modes of natural selection: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-Stabilizing selection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-Directional selection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-Disruptive selection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232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23_13_SelectionModes-original_pop.jpg" descr="23_13_SelectionModes-original_pop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310" y="1200150"/>
            <a:ext cx="8747581" cy="44577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676028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23_13cSelectionModes-L.jpg" descr="23_13cSelectionModes-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3000" y="228600"/>
            <a:ext cx="4848821" cy="636219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4891195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23_13aSelectionModes-L.jpg" descr="23_13aSelectionModes-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8840" y="274320"/>
            <a:ext cx="4848821" cy="631317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490999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23_13bSelectionModes-L.jpg" descr="23_13bSelectionModes-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8840" y="261741"/>
            <a:ext cx="4848821" cy="63252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845406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458200" cy="762000"/>
          </a:xfrm>
        </p:spPr>
        <p:txBody>
          <a:bodyPr>
            <a:normAutofit/>
          </a:bodyPr>
          <a:lstStyle/>
          <a:p>
            <a:r>
              <a:rPr lang="en-US" dirty="0" smtClean="0"/>
              <a:t>Example: Stabilizing Selection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710" t="8955" r="43376" b="13140"/>
          <a:stretch/>
        </p:blipFill>
        <p:spPr>
          <a:xfrm>
            <a:off x="2064621" y="973014"/>
            <a:ext cx="5021384" cy="37904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60300" t="18272" r="3376" b="22697"/>
          <a:stretch/>
        </p:blipFill>
        <p:spPr>
          <a:xfrm>
            <a:off x="3601872" y="4763476"/>
            <a:ext cx="2207846" cy="190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167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XPANDSHOWBAR" val="True"/>
  <p:tag name="BULLETTYPE" val="3"/>
  <p:tag name="RESPCOUNTERSTYLE" val="-1"/>
  <p:tag name="INPUTSOURCE" val="1"/>
  <p:tag name="BACKUPMAINTENANCE" val="7"/>
  <p:tag name="ROTATIONINTERVAL" val="2"/>
  <p:tag name="RACERSMAXDISPLAYED" val="5"/>
  <p:tag name="TEAMSINLEADERBOARD" val="5"/>
  <p:tag name="BUBBLEVALUEFORMAT" val="0.0"/>
  <p:tag name="CUSTOMCELLFORECOLOR" val="-16777216"/>
  <p:tag name="CUSTOMCELLBACKCOLOR4" val="-8355712"/>
  <p:tag name="DISPLAYDEVICEID" val="True"/>
  <p:tag name="GRIDSIZE" val="{Width=800, Height=600}"/>
  <p:tag name="CHARTLABELS" val="1"/>
  <p:tag name="PARTLISTDEFAULT" val="1"/>
  <p:tag name="INCORRECTPOINTVALUE" val="0"/>
  <p:tag name="AUTOADJUSTPARTRANGE" val="True"/>
  <p:tag name="FIBNUMRESULTS" val="5"/>
  <p:tag name="PRRESPONSE2" val="9"/>
  <p:tag name="PRRESPONSE6" val="5"/>
  <p:tag name="PRRESPONSE10" val="1"/>
  <p:tag name="POWERPOINTVERSION" val="11.0"/>
  <p:tag name="CSVFORMAT" val="0"/>
  <p:tag name="RESPCOUNTERFORMAT" val="0"/>
  <p:tag name="ALLOWDUPLICATES" val="False"/>
  <p:tag name="REVIEWONLY" val="False"/>
  <p:tag name="RACEANIMATIONSPEED" val="3"/>
  <p:tag name="BUBBLENAMEVISIBLE" val="True"/>
  <p:tag name="CUSTOMGRIDBACKCOLOR" val="-2830136"/>
  <p:tag name="USESCHEMECOLORS" val="True"/>
  <p:tag name="GRIDROTATIONINTERVAL" val="2"/>
  <p:tag name="CHARTCOLORS" val="0"/>
  <p:tag name="INCLUDEPPT" val="True"/>
  <p:tag name="REALTIMEBACKUPPATH" val="(None)"/>
  <p:tag name="FIBDISPLAYRESULTS" val="True"/>
  <p:tag name="PRRESPONSE3" val="8"/>
  <p:tag name="PRRESPONSE8" val="3"/>
  <p:tag name="TPVERSION" val="2008"/>
  <p:tag name="ANSWERNOWSTYLE" val="-1"/>
  <p:tag name="COUNTDOWNSECONDS" val="10"/>
  <p:tag name="AUTOADVANCE" val="False"/>
  <p:tag name="SKIPREMAININGRACESLIDES" val="True"/>
  <p:tag name="BUBBLEGROUPING" val="3"/>
  <p:tag name="CUSTOMCELLBACKCOLOR3" val="-268652"/>
  <p:tag name="AUTOSIZEGRID" val="True"/>
  <p:tag name="INCLUDENONRESPONDERS" val="False"/>
  <p:tag name="REALTIMEBACKUP" val="False"/>
  <p:tag name="FIBINCLUDEOTHER" val="True"/>
  <p:tag name="PRRESPONSE5" val="6"/>
  <p:tag name="ALWAYSOPENPOLL" val="False"/>
  <p:tag name="ANSWERNOWTEXT" val="Answer Now"/>
  <p:tag name="BACKUPSESSIONS" val="True"/>
  <p:tag name="RACEENDPOINTS" val="100"/>
  <p:tag name="DEFAULTNUMTEAMS" val="5"/>
  <p:tag name="DISPLAYDEVICENUMBER" val="True"/>
  <p:tag name="RESETCHARTS" val="True"/>
  <p:tag name="ZEROBASED" val="False"/>
  <p:tag name="PRRESPONSE1" val="10"/>
  <p:tag name="SHOWFLASHWARNING" val="True"/>
  <p:tag name="COUNTDOWNSTYLE" val="-1"/>
  <p:tag name="AUTOUPDATEALIASES" val="True"/>
  <p:tag name="BUBBLESIZEVISIBLE" val="True"/>
  <p:tag name="GRIDOPACITY" val="90"/>
  <p:tag name="ALLOWUSERFEEDBACK" val="True"/>
  <p:tag name="FIBDISPLAYKEYWORDS" val="True"/>
  <p:tag name="SHOWBARVISIBLE" val="True"/>
  <p:tag name="NUMRESPONSES" val="1"/>
  <p:tag name="MAXRESPONDERS" val="5"/>
  <p:tag name="GRIDPOSITION" val="1"/>
  <p:tag name="CHARTSCALE" val="True"/>
  <p:tag name="PRRESPONSE9" val="2"/>
  <p:tag name="CHARTVALUEFORMAT" val="0%"/>
  <p:tag name="CUSTOMCELLBACKCOLOR2" val="-13395457"/>
  <p:tag name="CORRECTPOINTVALUE" val="1"/>
  <p:tag name="USESECONDARYMONITOR" val="True"/>
  <p:tag name="PARTICIPANTSINLEADERBOARD" val="5"/>
  <p:tag name="MULTIRESPDIVISOR" val="1"/>
  <p:tag name="SAVECSVWITHSESSION" val="True"/>
  <p:tag name="DISPLAYNAME" val="True"/>
  <p:tag name="PRRESPONSE7" val="4"/>
  <p:tag name="POLLINGCYCLE" val="2"/>
  <p:tag name="STDCHART" val="1"/>
  <p:tag name="RESPTABLESTYLE" val="-1"/>
  <p:tag name="CUSTOMCELLBACKCOLOR1" val="-657956"/>
  <p:tag name="PRRESPONSE4" val="7"/>
  <p:tag name="ADVANCEDSETTINGSVIEW" val="False"/>
  <p:tag name="DELIMITERS" val="3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6269</TotalTime>
  <Words>582</Words>
  <Application>Microsoft Office PowerPoint</Application>
  <PresentationFormat>On-screen Show (4:3)</PresentationFormat>
  <Paragraphs>77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Default Design</vt:lpstr>
      <vt:lpstr>PowerPoint Presentation</vt:lpstr>
      <vt:lpstr>Evolution (recap)</vt:lpstr>
      <vt:lpstr>Forces of  Evolution? (evolutionary agents)</vt:lpstr>
      <vt:lpstr>NATURAL SELECTION</vt:lpstr>
      <vt:lpstr>PowerPoint Presentation</vt:lpstr>
      <vt:lpstr>PowerPoint Presentation</vt:lpstr>
      <vt:lpstr>PowerPoint Presentation</vt:lpstr>
      <vt:lpstr>PowerPoint Presentation</vt:lpstr>
      <vt:lpstr>Example: Stabilizing Selection</vt:lpstr>
      <vt:lpstr>Mutation</vt:lpstr>
      <vt:lpstr>Kinds of mutations (a partial list)</vt:lpstr>
      <vt:lpstr>Large scale mutation</vt:lpstr>
      <vt:lpstr>Small scale: Point mutations</vt:lpstr>
      <vt:lpstr>Point mutations</vt:lpstr>
      <vt:lpstr>Point mutations</vt:lpstr>
      <vt:lpstr>Gene flow</vt:lpstr>
      <vt:lpstr>Genetic Drift</vt:lpstr>
      <vt:lpstr>Genetic drift: Bottleneck effect (happens at near-extinction events)   </vt:lpstr>
      <vt:lpstr>PowerPoint Presentation</vt:lpstr>
      <vt:lpstr>Genetic drift : Founder effect (happens at dispersion events) </vt:lpstr>
      <vt:lpstr>Genetic drift: Founder effect examples</vt:lpstr>
      <vt:lpstr>The Modern Synthesis</vt:lpstr>
    </vt:vector>
  </TitlesOfParts>
  <Company>Unversity of Southern California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Before we even start …</dc:title>
  <dc:creator>Biology</dc:creator>
  <cp:lastModifiedBy>Trond P. Sigurdsen</cp:lastModifiedBy>
  <cp:revision>244</cp:revision>
  <dcterms:created xsi:type="dcterms:W3CDTF">2010-09-09T23:48:45Z</dcterms:created>
  <dcterms:modified xsi:type="dcterms:W3CDTF">2021-09-10T21:25:06Z</dcterms:modified>
</cp:coreProperties>
</file>